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 Condensed"/>
      <p:regular r:id="rId24"/>
      <p:bold r:id="rId25"/>
      <p:italic r:id="rId26"/>
      <p:boldItalic r:id="rId27"/>
    </p:embeddedFont>
    <p:embeddedFont>
      <p:font typeface="Roboto Condensed Light"/>
      <p:regular r:id="rId28"/>
      <p:bold r:id="rId29"/>
      <p:italic r:id="rId30"/>
      <p:boldItalic r:id="rId31"/>
    </p:embeddedFont>
    <p:embeddedFont>
      <p:font typeface="Merriweather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09BDDDA-BF81-4D36-8997-8DD97E9B8DD9}">
  <a:tblStyle styleId="{A09BDDDA-BF81-4D36-8997-8DD97E9B8DD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Condensed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Condensed-italic.fntdata"/><Relationship Id="rId25" Type="http://schemas.openxmlformats.org/officeDocument/2006/relationships/font" Target="fonts/RobotoCondensed-bold.fntdata"/><Relationship Id="rId28" Type="http://schemas.openxmlformats.org/officeDocument/2006/relationships/font" Target="fonts/RobotoCondensedLight-regular.fntdata"/><Relationship Id="rId27" Type="http://schemas.openxmlformats.org/officeDocument/2006/relationships/font" Target="fonts/RobotoCondense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Condensed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CondensedLight-boldItalic.fntdata"/><Relationship Id="rId30" Type="http://schemas.openxmlformats.org/officeDocument/2006/relationships/font" Target="fonts/RobotoCondensedLight-italic.fntdata"/><Relationship Id="rId11" Type="http://schemas.openxmlformats.org/officeDocument/2006/relationships/slide" Target="slides/slide6.xml"/><Relationship Id="rId33" Type="http://schemas.openxmlformats.org/officeDocument/2006/relationships/font" Target="fonts/Merriweather-bold.fntdata"/><Relationship Id="rId10" Type="http://schemas.openxmlformats.org/officeDocument/2006/relationships/slide" Target="slides/slide5.xml"/><Relationship Id="rId32" Type="http://schemas.openxmlformats.org/officeDocument/2006/relationships/font" Target="fonts/Merriweather-regular.fntdata"/><Relationship Id="rId13" Type="http://schemas.openxmlformats.org/officeDocument/2006/relationships/slide" Target="slides/slide8.xml"/><Relationship Id="rId35" Type="http://schemas.openxmlformats.org/officeDocument/2006/relationships/font" Target="fonts/Merriweather-boldItalic.fntdata"/><Relationship Id="rId12" Type="http://schemas.openxmlformats.org/officeDocument/2006/relationships/slide" Target="slides/slide7.xml"/><Relationship Id="rId34" Type="http://schemas.openxmlformats.org/officeDocument/2006/relationships/font" Target="fonts/Merriweather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351550" y="2654251"/>
            <a:ext cx="9694783" cy="2928283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 flipH="1">
            <a:off x="-275344" y="2530011"/>
            <a:ext cx="8984239" cy="2747720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3808978" y="-175575"/>
            <a:ext cx="5610455" cy="1689318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6120" l="0" r="0" t="0"/>
          <a:stretch/>
        </p:blipFill>
        <p:spPr>
          <a:xfrm>
            <a:off x="53675" y="760275"/>
            <a:ext cx="2065850" cy="449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 rot="4499280">
            <a:off x="2840470" y="76314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 rot="7199857">
            <a:off x="2571410" y="462187"/>
            <a:ext cx="430231" cy="43023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 rot="4499280">
            <a:off x="7651275" y="562800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rot="7200026">
            <a:off x="5169889" y="4090585"/>
            <a:ext cx="700791" cy="70079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 rot="5400000">
            <a:off x="8430775" y="392735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 rot="5400000">
            <a:off x="4806200" y="671751"/>
            <a:ext cx="452400" cy="452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 rot="5400000">
            <a:off x="232800" y="164576"/>
            <a:ext cx="524100" cy="52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 txBox="1"/>
          <p:nvPr>
            <p:ph type="title"/>
          </p:nvPr>
        </p:nvSpPr>
        <p:spPr>
          <a:xfrm>
            <a:off x="4415875" y="1421075"/>
            <a:ext cx="4014900" cy="11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2"/>
          <p:cNvSpPr txBox="1"/>
          <p:nvPr>
            <p:ph idx="2" type="title"/>
          </p:nvPr>
        </p:nvSpPr>
        <p:spPr>
          <a:xfrm>
            <a:off x="2590450" y="1839698"/>
            <a:ext cx="13545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 rot="379">
            <a:off x="4415875" y="2498875"/>
            <a:ext cx="27192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4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/>
          <p:nvPr/>
        </p:nvSpPr>
        <p:spPr>
          <a:xfrm flipH="1">
            <a:off x="-841853" y="2654251"/>
            <a:ext cx="9694783" cy="2928283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1"/>
          <p:cNvSpPr/>
          <p:nvPr/>
        </p:nvSpPr>
        <p:spPr>
          <a:xfrm flipH="1">
            <a:off x="-765647" y="2530011"/>
            <a:ext cx="8984239" cy="2747720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1"/>
          <p:cNvSpPr/>
          <p:nvPr/>
        </p:nvSpPr>
        <p:spPr>
          <a:xfrm flipH="1">
            <a:off x="4004475" y="-175575"/>
            <a:ext cx="5610455" cy="1689318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1"/>
          <p:cNvSpPr/>
          <p:nvPr/>
        </p:nvSpPr>
        <p:spPr>
          <a:xfrm flipH="1" rot="-8100000">
            <a:off x="6900350" y="486343"/>
            <a:ext cx="430204" cy="43020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1"/>
          <p:cNvSpPr/>
          <p:nvPr/>
        </p:nvSpPr>
        <p:spPr>
          <a:xfrm flipH="1" rot="-3599974">
            <a:off x="841468" y="3330875"/>
            <a:ext cx="700791" cy="70079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1"/>
          <p:cNvSpPr/>
          <p:nvPr/>
        </p:nvSpPr>
        <p:spPr>
          <a:xfrm flipH="1" rot="-8100000">
            <a:off x="1482975" y="3521668"/>
            <a:ext cx="430204" cy="43020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1"/>
          <p:cNvSpPr/>
          <p:nvPr/>
        </p:nvSpPr>
        <p:spPr>
          <a:xfrm flipH="1" rot="-5400000">
            <a:off x="7932580" y="151375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1"/>
          <p:cNvSpPr/>
          <p:nvPr/>
        </p:nvSpPr>
        <p:spPr>
          <a:xfrm flipH="1" rot="-5400000">
            <a:off x="344680" y="540001"/>
            <a:ext cx="529800" cy="529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1"/>
          <p:cNvSpPr/>
          <p:nvPr/>
        </p:nvSpPr>
        <p:spPr>
          <a:xfrm flipH="1" rot="9899280">
            <a:off x="7651268" y="3768020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"/>
          <p:cNvSpPr/>
          <p:nvPr/>
        </p:nvSpPr>
        <p:spPr>
          <a:xfrm>
            <a:off x="1334463" y="2673501"/>
            <a:ext cx="9694783" cy="2928283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2"/>
          <p:cNvSpPr/>
          <p:nvPr/>
        </p:nvSpPr>
        <p:spPr>
          <a:xfrm rot="10800000">
            <a:off x="-1140825" y="-348825"/>
            <a:ext cx="8984239" cy="2747720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2"/>
          <p:cNvSpPr/>
          <p:nvPr/>
        </p:nvSpPr>
        <p:spPr>
          <a:xfrm rot="10800000">
            <a:off x="3215355" y="3596307"/>
            <a:ext cx="6108620" cy="1689318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2"/>
          <p:cNvSpPr/>
          <p:nvPr/>
        </p:nvSpPr>
        <p:spPr>
          <a:xfrm flipH="1" rot="-4499280">
            <a:off x="7382274" y="243364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2"/>
          <p:cNvSpPr/>
          <p:nvPr/>
        </p:nvSpPr>
        <p:spPr>
          <a:xfrm flipH="1" rot="-7199857">
            <a:off x="7921817" y="629237"/>
            <a:ext cx="430231" cy="43023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2"/>
          <p:cNvSpPr/>
          <p:nvPr/>
        </p:nvSpPr>
        <p:spPr>
          <a:xfrm flipH="1" rot="-7200026">
            <a:off x="6797053" y="3320585"/>
            <a:ext cx="700791" cy="70079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2"/>
          <p:cNvSpPr/>
          <p:nvPr/>
        </p:nvSpPr>
        <p:spPr>
          <a:xfrm flipH="1" rot="-5400000">
            <a:off x="299233" y="4026964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2"/>
          <p:cNvSpPr/>
          <p:nvPr/>
        </p:nvSpPr>
        <p:spPr>
          <a:xfrm flipH="1" rot="-5400000">
            <a:off x="113008" y="1723876"/>
            <a:ext cx="524100" cy="52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-158325" y="3406783"/>
            <a:ext cx="10087689" cy="2793639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2176187" y="3424202"/>
            <a:ext cx="7366931" cy="2065801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-383750" y="-381300"/>
            <a:ext cx="5646009" cy="1692057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/>
          <p:nvPr/>
        </p:nvSpPr>
        <p:spPr>
          <a:xfrm flipH="1" rot="10800000">
            <a:off x="7979336" y="355903"/>
            <a:ext cx="700800" cy="7008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"/>
          <p:cNvSpPr/>
          <p:nvPr/>
        </p:nvSpPr>
        <p:spPr>
          <a:xfrm flipH="1" rot="-5400000">
            <a:off x="151341" y="4016633"/>
            <a:ext cx="700800" cy="7008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"/>
          <p:cNvSpPr/>
          <p:nvPr/>
        </p:nvSpPr>
        <p:spPr>
          <a:xfrm flipH="1" rot="-5400000">
            <a:off x="1575376" y="50714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"/>
          <p:cNvSpPr/>
          <p:nvPr/>
        </p:nvSpPr>
        <p:spPr>
          <a:xfrm flipH="1" rot="5400000">
            <a:off x="7779144" y="355906"/>
            <a:ext cx="430200" cy="4302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932275" y="3243950"/>
            <a:ext cx="1911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932275" y="3549298"/>
            <a:ext cx="1911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2" type="title"/>
          </p:nvPr>
        </p:nvSpPr>
        <p:spPr>
          <a:xfrm>
            <a:off x="3616000" y="3243950"/>
            <a:ext cx="1911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3"/>
          <p:cNvSpPr txBox="1"/>
          <p:nvPr>
            <p:ph idx="3" type="subTitle"/>
          </p:nvPr>
        </p:nvSpPr>
        <p:spPr>
          <a:xfrm>
            <a:off x="3616000" y="3549302"/>
            <a:ext cx="1911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4" type="title"/>
          </p:nvPr>
        </p:nvSpPr>
        <p:spPr>
          <a:xfrm>
            <a:off x="6299850" y="3243950"/>
            <a:ext cx="1911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3"/>
          <p:cNvSpPr txBox="1"/>
          <p:nvPr>
            <p:ph idx="5" type="subTitle"/>
          </p:nvPr>
        </p:nvSpPr>
        <p:spPr>
          <a:xfrm>
            <a:off x="6299850" y="3549302"/>
            <a:ext cx="1911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"/>
          <p:cNvSpPr txBox="1"/>
          <p:nvPr>
            <p:ph idx="6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>
            <a:off x="1447875" y="3511451"/>
            <a:ext cx="9694783" cy="2928283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3427721" y="3435239"/>
            <a:ext cx="7080277" cy="2165417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-656350" y="-556575"/>
            <a:ext cx="5610455" cy="1689318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flipH="1" rot="-5400000">
            <a:off x="8432819" y="1487702"/>
            <a:ext cx="700800" cy="7008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flipH="1" rot="-8100000">
            <a:off x="8568126" y="2052443"/>
            <a:ext cx="430204" cy="43020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 flipH="1" rot="-5400000">
            <a:off x="-205895" y="73540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flipH="1" rot="9899280">
            <a:off x="7868193" y="-44118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flipH="1" rot="-5400000">
            <a:off x="8538127" y="3152076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/>
          <p:nvPr/>
        </p:nvSpPr>
        <p:spPr>
          <a:xfrm>
            <a:off x="486650" y="2806651"/>
            <a:ext cx="9694783" cy="2928283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"/>
          <p:cNvSpPr/>
          <p:nvPr/>
        </p:nvSpPr>
        <p:spPr>
          <a:xfrm rot="10800000">
            <a:off x="-428788" y="-303952"/>
            <a:ext cx="8402988" cy="2569952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5"/>
          <p:cNvSpPr/>
          <p:nvPr/>
        </p:nvSpPr>
        <p:spPr>
          <a:xfrm rot="10800000">
            <a:off x="3225794" y="3611105"/>
            <a:ext cx="6041233" cy="1819026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"/>
          <p:cNvSpPr/>
          <p:nvPr/>
        </p:nvSpPr>
        <p:spPr>
          <a:xfrm flipH="1" rot="-2700000">
            <a:off x="7848054" y="309647"/>
            <a:ext cx="700884" cy="70088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"/>
          <p:cNvSpPr/>
          <p:nvPr/>
        </p:nvSpPr>
        <p:spPr>
          <a:xfrm flipH="1" rot="-5400000">
            <a:off x="8208106" y="864049"/>
            <a:ext cx="430200" cy="4302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"/>
          <p:cNvSpPr/>
          <p:nvPr/>
        </p:nvSpPr>
        <p:spPr>
          <a:xfrm flipH="1" rot="3599974">
            <a:off x="4694842" y="189657"/>
            <a:ext cx="700791" cy="70079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"/>
          <p:cNvSpPr/>
          <p:nvPr/>
        </p:nvSpPr>
        <p:spPr>
          <a:xfrm flipH="1" rot="-7200026">
            <a:off x="-369668" y="3304310"/>
            <a:ext cx="700791" cy="70079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"/>
          <p:cNvSpPr/>
          <p:nvPr/>
        </p:nvSpPr>
        <p:spPr>
          <a:xfrm flipH="1" rot="-5400000">
            <a:off x="1961605" y="46625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"/>
          <p:cNvSpPr/>
          <p:nvPr/>
        </p:nvSpPr>
        <p:spPr>
          <a:xfrm flipH="1" rot="-5400000">
            <a:off x="8395927" y="3070238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296168">
            <a:off x="309663" y="1737268"/>
            <a:ext cx="2043522" cy="293866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5"/>
          <p:cNvSpPr txBox="1"/>
          <p:nvPr>
            <p:ph type="title"/>
          </p:nvPr>
        </p:nvSpPr>
        <p:spPr>
          <a:xfrm>
            <a:off x="2871700" y="1294250"/>
            <a:ext cx="4977000" cy="23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/>
          <p:nvPr/>
        </p:nvSpPr>
        <p:spPr>
          <a:xfrm>
            <a:off x="-275351" y="-176526"/>
            <a:ext cx="8004869" cy="1673226"/>
          </a:xfrm>
          <a:custGeom>
            <a:rect b="b" l="l" r="r" t="t"/>
            <a:pathLst>
              <a:path extrusionOk="0" h="10675" w="51071">
                <a:moveTo>
                  <a:pt x="1" y="1"/>
                </a:moveTo>
                <a:lnTo>
                  <a:pt x="1" y="10675"/>
                </a:lnTo>
                <a:cubicBezTo>
                  <a:pt x="16879" y="5838"/>
                  <a:pt x="33958" y="2803"/>
                  <a:pt x="51071" y="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6"/>
          <p:cNvSpPr/>
          <p:nvPr/>
        </p:nvSpPr>
        <p:spPr>
          <a:xfrm>
            <a:off x="-275350" y="2654251"/>
            <a:ext cx="9694783" cy="2928283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"/>
          <p:cNvSpPr/>
          <p:nvPr/>
        </p:nvSpPr>
        <p:spPr>
          <a:xfrm>
            <a:off x="358988" y="2530011"/>
            <a:ext cx="8984239" cy="2747720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900001">
            <a:off x="6803025" y="3165700"/>
            <a:ext cx="1832950" cy="212845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6"/>
          <p:cNvSpPr/>
          <p:nvPr/>
        </p:nvSpPr>
        <p:spPr>
          <a:xfrm flipH="1" rot="-5400000">
            <a:off x="7523751" y="162227"/>
            <a:ext cx="700800" cy="7008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"/>
          <p:cNvSpPr/>
          <p:nvPr/>
        </p:nvSpPr>
        <p:spPr>
          <a:xfrm flipH="1" rot="-8100000">
            <a:off x="8114308" y="434993"/>
            <a:ext cx="430204" cy="43020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/>
          <p:nvPr/>
        </p:nvSpPr>
        <p:spPr>
          <a:xfrm flipH="1" rot="8100000">
            <a:off x="188980" y="705080"/>
            <a:ext cx="700884" cy="70088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6"/>
          <p:cNvSpPr/>
          <p:nvPr/>
        </p:nvSpPr>
        <p:spPr>
          <a:xfrm flipH="1" rot="-7200026">
            <a:off x="406507" y="4182885"/>
            <a:ext cx="700791" cy="70079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6"/>
          <p:cNvSpPr/>
          <p:nvPr/>
        </p:nvSpPr>
        <p:spPr>
          <a:xfrm flipH="1" rot="-5400000">
            <a:off x="4158005" y="205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6"/>
          <p:cNvSpPr/>
          <p:nvPr/>
        </p:nvSpPr>
        <p:spPr>
          <a:xfrm flipH="1" rot="-5400000">
            <a:off x="2208577" y="3984826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6"/>
          <p:cNvSpPr txBox="1"/>
          <p:nvPr>
            <p:ph type="title"/>
          </p:nvPr>
        </p:nvSpPr>
        <p:spPr>
          <a:xfrm>
            <a:off x="3883375" y="1314950"/>
            <a:ext cx="41148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6"/>
          <p:cNvSpPr txBox="1"/>
          <p:nvPr>
            <p:ph idx="1" type="subTitle"/>
          </p:nvPr>
        </p:nvSpPr>
        <p:spPr>
          <a:xfrm>
            <a:off x="3883375" y="2169350"/>
            <a:ext cx="4114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"/>
          <p:cNvSpPr/>
          <p:nvPr/>
        </p:nvSpPr>
        <p:spPr>
          <a:xfrm>
            <a:off x="1598524" y="2720300"/>
            <a:ext cx="8858964" cy="3037249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7"/>
          <p:cNvSpPr/>
          <p:nvPr/>
        </p:nvSpPr>
        <p:spPr>
          <a:xfrm rot="10800000">
            <a:off x="2896829" y="3554679"/>
            <a:ext cx="6725022" cy="1886743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"/>
          <p:cNvSpPr/>
          <p:nvPr/>
        </p:nvSpPr>
        <p:spPr>
          <a:xfrm>
            <a:off x="-386150" y="-219950"/>
            <a:ext cx="4688953" cy="1193265"/>
          </a:xfrm>
          <a:custGeom>
            <a:rect b="b" l="l" r="r" t="t"/>
            <a:pathLst>
              <a:path extrusionOk="0" h="49792" w="165366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/>
          <p:cNvSpPr/>
          <p:nvPr/>
        </p:nvSpPr>
        <p:spPr>
          <a:xfrm rot="5400000">
            <a:off x="8080412" y="779308"/>
            <a:ext cx="700800" cy="7008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7"/>
          <p:cNvSpPr/>
          <p:nvPr/>
        </p:nvSpPr>
        <p:spPr>
          <a:xfrm flipH="1" rot="-5400000">
            <a:off x="-289370" y="408405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"/>
          <p:cNvSpPr/>
          <p:nvPr/>
        </p:nvSpPr>
        <p:spPr>
          <a:xfrm flipH="1" rot="-5400000">
            <a:off x="6134027" y="3438776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7"/>
          <p:cNvSpPr txBox="1"/>
          <p:nvPr>
            <p:ph idx="1" type="body"/>
          </p:nvPr>
        </p:nvSpPr>
        <p:spPr>
          <a:xfrm>
            <a:off x="720000" y="1793475"/>
            <a:ext cx="3764700" cy="28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050"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1" name="Google Shape;81;p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" name="Google Shape;82;p7"/>
          <p:cNvSpPr txBox="1"/>
          <p:nvPr>
            <p:ph idx="2" type="body"/>
          </p:nvPr>
        </p:nvSpPr>
        <p:spPr>
          <a:xfrm>
            <a:off x="4666075" y="1793475"/>
            <a:ext cx="3764700" cy="28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050"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/>
          <p:nvPr/>
        </p:nvSpPr>
        <p:spPr>
          <a:xfrm rot="10800000">
            <a:off x="-371571" y="-257452"/>
            <a:ext cx="6091223" cy="1862926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8"/>
          <p:cNvSpPr/>
          <p:nvPr/>
        </p:nvSpPr>
        <p:spPr>
          <a:xfrm>
            <a:off x="105650" y="3568651"/>
            <a:ext cx="9694783" cy="2928283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2758921" y="3507039"/>
            <a:ext cx="7080277" cy="2165417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8"/>
          <p:cNvSpPr/>
          <p:nvPr/>
        </p:nvSpPr>
        <p:spPr>
          <a:xfrm rot="5400000">
            <a:off x="1052912" y="189602"/>
            <a:ext cx="700800" cy="7008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8"/>
          <p:cNvSpPr/>
          <p:nvPr/>
        </p:nvSpPr>
        <p:spPr>
          <a:xfrm rot="8100000">
            <a:off x="732951" y="462368"/>
            <a:ext cx="430204" cy="43020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8"/>
          <p:cNvSpPr/>
          <p:nvPr/>
        </p:nvSpPr>
        <p:spPr>
          <a:xfrm rot="-9899280">
            <a:off x="8128098" y="110882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8"/>
          <p:cNvSpPr/>
          <p:nvPr/>
        </p:nvSpPr>
        <p:spPr>
          <a:xfrm rot="7200026">
            <a:off x="8623864" y="3277160"/>
            <a:ext cx="700791" cy="70079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8"/>
          <p:cNvGrpSpPr/>
          <p:nvPr/>
        </p:nvGrpSpPr>
        <p:grpSpPr>
          <a:xfrm rot="5400000">
            <a:off x="-812419" y="2982294"/>
            <a:ext cx="2549455" cy="0"/>
            <a:chOff x="7599725" y="1403925"/>
            <a:chExt cx="2549455" cy="0"/>
          </a:xfrm>
        </p:grpSpPr>
        <p:cxnSp>
          <p:nvCxnSpPr>
            <p:cNvPr id="92" name="Google Shape;92;p8"/>
            <p:cNvCxnSpPr/>
            <p:nvPr/>
          </p:nvCxnSpPr>
          <p:spPr>
            <a:xfrm>
              <a:off x="8257980" y="1403925"/>
              <a:ext cx="18912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" name="Google Shape;93;p8"/>
            <p:cNvCxnSpPr/>
            <p:nvPr/>
          </p:nvCxnSpPr>
          <p:spPr>
            <a:xfrm>
              <a:off x="7599725" y="1403925"/>
              <a:ext cx="5418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94" name="Google Shape;94;p8"/>
          <p:cNvSpPr txBox="1"/>
          <p:nvPr>
            <p:ph type="title"/>
          </p:nvPr>
        </p:nvSpPr>
        <p:spPr>
          <a:xfrm>
            <a:off x="1956085" y="1509725"/>
            <a:ext cx="2261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" name="Google Shape;95;p8"/>
          <p:cNvSpPr txBox="1"/>
          <p:nvPr>
            <p:ph idx="1" type="subTitle"/>
          </p:nvPr>
        </p:nvSpPr>
        <p:spPr>
          <a:xfrm>
            <a:off x="1955935" y="1778857"/>
            <a:ext cx="2261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8"/>
          <p:cNvSpPr txBox="1"/>
          <p:nvPr>
            <p:ph idx="2" type="title"/>
          </p:nvPr>
        </p:nvSpPr>
        <p:spPr>
          <a:xfrm rot="2604">
            <a:off x="4949283" y="2685439"/>
            <a:ext cx="7920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7" name="Google Shape;97;p8"/>
          <p:cNvSpPr txBox="1"/>
          <p:nvPr>
            <p:ph idx="3" type="title"/>
          </p:nvPr>
        </p:nvSpPr>
        <p:spPr>
          <a:xfrm>
            <a:off x="4949307" y="3738727"/>
            <a:ext cx="792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8" name="Google Shape;98;p8"/>
          <p:cNvSpPr txBox="1"/>
          <p:nvPr>
            <p:ph idx="4" type="title"/>
          </p:nvPr>
        </p:nvSpPr>
        <p:spPr>
          <a:xfrm>
            <a:off x="1112118" y="2685589"/>
            <a:ext cx="795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9" name="Google Shape;99;p8"/>
          <p:cNvSpPr txBox="1"/>
          <p:nvPr>
            <p:ph idx="5" type="title"/>
          </p:nvPr>
        </p:nvSpPr>
        <p:spPr>
          <a:xfrm>
            <a:off x="1956085" y="2563793"/>
            <a:ext cx="2261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8"/>
          <p:cNvSpPr txBox="1"/>
          <p:nvPr>
            <p:ph idx="6" type="subTitle"/>
          </p:nvPr>
        </p:nvSpPr>
        <p:spPr>
          <a:xfrm>
            <a:off x="1955935" y="2835431"/>
            <a:ext cx="2261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8"/>
          <p:cNvSpPr txBox="1"/>
          <p:nvPr>
            <p:ph idx="7" type="title"/>
          </p:nvPr>
        </p:nvSpPr>
        <p:spPr>
          <a:xfrm>
            <a:off x="5800404" y="1509725"/>
            <a:ext cx="2261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" name="Google Shape;102;p8"/>
          <p:cNvSpPr txBox="1"/>
          <p:nvPr>
            <p:ph idx="8" type="subTitle"/>
          </p:nvPr>
        </p:nvSpPr>
        <p:spPr>
          <a:xfrm>
            <a:off x="5800262" y="1778857"/>
            <a:ext cx="2261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8"/>
          <p:cNvSpPr txBox="1"/>
          <p:nvPr>
            <p:ph idx="9" type="title"/>
          </p:nvPr>
        </p:nvSpPr>
        <p:spPr>
          <a:xfrm>
            <a:off x="5800401" y="3621434"/>
            <a:ext cx="2261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" name="Google Shape;104;p8"/>
          <p:cNvSpPr txBox="1"/>
          <p:nvPr>
            <p:ph idx="13" type="subTitle"/>
          </p:nvPr>
        </p:nvSpPr>
        <p:spPr>
          <a:xfrm>
            <a:off x="5800262" y="3895898"/>
            <a:ext cx="2261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8"/>
          <p:cNvSpPr txBox="1"/>
          <p:nvPr>
            <p:ph idx="14" type="title"/>
          </p:nvPr>
        </p:nvSpPr>
        <p:spPr>
          <a:xfrm>
            <a:off x="5800401" y="2563793"/>
            <a:ext cx="2261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8"/>
          <p:cNvSpPr txBox="1"/>
          <p:nvPr>
            <p:ph idx="15" type="subTitle"/>
          </p:nvPr>
        </p:nvSpPr>
        <p:spPr>
          <a:xfrm>
            <a:off x="5800262" y="2835431"/>
            <a:ext cx="22617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8"/>
          <p:cNvSpPr txBox="1"/>
          <p:nvPr>
            <p:ph idx="16" type="title"/>
          </p:nvPr>
        </p:nvSpPr>
        <p:spPr>
          <a:xfrm>
            <a:off x="1956085" y="3621434"/>
            <a:ext cx="2261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p8"/>
          <p:cNvSpPr txBox="1"/>
          <p:nvPr>
            <p:ph idx="17" type="subTitle"/>
          </p:nvPr>
        </p:nvSpPr>
        <p:spPr>
          <a:xfrm>
            <a:off x="1955935" y="3895898"/>
            <a:ext cx="2261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8"/>
          <p:cNvSpPr txBox="1"/>
          <p:nvPr>
            <p:ph idx="18" type="title"/>
          </p:nvPr>
        </p:nvSpPr>
        <p:spPr>
          <a:xfrm rot="2603">
            <a:off x="4949110" y="1632602"/>
            <a:ext cx="7923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0" name="Google Shape;110;p8"/>
          <p:cNvSpPr txBox="1"/>
          <p:nvPr>
            <p:ph idx="19" type="title"/>
          </p:nvPr>
        </p:nvSpPr>
        <p:spPr>
          <a:xfrm rot="1302">
            <a:off x="1110710" y="1632452"/>
            <a:ext cx="792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1" name="Google Shape;111;p8"/>
          <p:cNvSpPr txBox="1"/>
          <p:nvPr>
            <p:ph idx="20" type="title"/>
          </p:nvPr>
        </p:nvSpPr>
        <p:spPr>
          <a:xfrm rot="1296">
            <a:off x="1111921" y="3738727"/>
            <a:ext cx="795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8"/>
          <p:cNvSpPr txBox="1"/>
          <p:nvPr>
            <p:ph idx="21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4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/>
          <p:nvPr/>
        </p:nvSpPr>
        <p:spPr>
          <a:xfrm flipH="1" rot="10800000">
            <a:off x="3274930" y="-321900"/>
            <a:ext cx="6512928" cy="1991900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9"/>
          <p:cNvSpPr/>
          <p:nvPr/>
        </p:nvSpPr>
        <p:spPr>
          <a:xfrm flipH="1">
            <a:off x="-398551" y="3534000"/>
            <a:ext cx="7543800" cy="2928283"/>
          </a:xfrm>
          <a:custGeom>
            <a:rect b="b" l="l" r="r" t="t"/>
            <a:pathLst>
              <a:path extrusionOk="0" h="86310" w="28575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9"/>
          <p:cNvSpPr/>
          <p:nvPr/>
        </p:nvSpPr>
        <p:spPr>
          <a:xfrm flipH="1">
            <a:off x="-369545" y="3548599"/>
            <a:ext cx="6076659" cy="2165417"/>
          </a:xfrm>
          <a:custGeom>
            <a:rect b="b" l="l" r="r" t="t"/>
            <a:pathLst>
              <a:path extrusionOk="0" h="80988" w="264807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9"/>
          <p:cNvSpPr/>
          <p:nvPr/>
        </p:nvSpPr>
        <p:spPr>
          <a:xfrm flipH="1" rot="4499280">
            <a:off x="739862" y="327108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9"/>
          <p:cNvSpPr/>
          <p:nvPr/>
        </p:nvSpPr>
        <p:spPr>
          <a:xfrm flipH="1" rot="8100000">
            <a:off x="1169523" y="587311"/>
            <a:ext cx="430204" cy="43020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9"/>
          <p:cNvSpPr/>
          <p:nvPr/>
        </p:nvSpPr>
        <p:spPr>
          <a:xfrm flipH="1" rot="-5400000">
            <a:off x="8798130" y="3150027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9"/>
          <p:cNvSpPr/>
          <p:nvPr/>
        </p:nvSpPr>
        <p:spPr>
          <a:xfrm flipH="1" rot="-5400000">
            <a:off x="7425352" y="432376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"/>
          <p:cNvSpPr txBox="1"/>
          <p:nvPr>
            <p:ph type="title"/>
          </p:nvPr>
        </p:nvSpPr>
        <p:spPr>
          <a:xfrm>
            <a:off x="5946575" y="540000"/>
            <a:ext cx="2484000" cy="18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erriweather"/>
              <a:buNone/>
              <a:defRPr b="0" i="0" sz="3500" u="none" cap="none" strike="noStrik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erriweather"/>
              <a:buNone/>
              <a:defRPr b="0" i="0" sz="3500" u="none" cap="none" strike="noStrik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erriweather"/>
              <a:buNone/>
              <a:defRPr b="0" i="0" sz="3500" u="none" cap="none" strike="noStrik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erriweather"/>
              <a:buNone/>
              <a:defRPr b="0" i="0" sz="3500" u="none" cap="none" strike="noStrik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erriweather"/>
              <a:buNone/>
              <a:defRPr b="0" i="0" sz="3500" u="none" cap="none" strike="noStrik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erriweather"/>
              <a:buNone/>
              <a:defRPr b="0" i="0" sz="3500" u="none" cap="none" strike="noStrik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erriweather"/>
              <a:buNone/>
              <a:defRPr b="0" i="0" sz="3500" u="none" cap="none" strike="noStrik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erriweather"/>
              <a:buNone/>
              <a:defRPr b="0" i="0" sz="3500" u="none" cap="none" strike="noStrik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erriweather"/>
              <a:buNone/>
              <a:defRPr b="0" i="0" sz="3500" u="none" cap="none" strike="noStrik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●"/>
              <a:defRPr b="0" i="0" sz="14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○"/>
              <a:defRPr b="0" i="0" sz="14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■"/>
              <a:defRPr b="0" i="0" sz="14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●"/>
              <a:defRPr b="0" i="0" sz="14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○"/>
              <a:defRPr b="0" i="0" sz="14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■"/>
              <a:defRPr b="0" i="0" sz="14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●"/>
              <a:defRPr b="0" i="0" sz="14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○"/>
              <a:defRPr b="0" i="0" sz="14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Condensed"/>
              <a:buChar char="■"/>
              <a:defRPr b="0" i="0" sz="14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XtWzobRvZYAuqUVLpN6tDLkD5ChTduaw/view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11.jpg"/><Relationship Id="rId6" Type="http://schemas.openxmlformats.org/officeDocument/2006/relationships/image" Target="../media/image6.png"/><Relationship Id="rId7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freepik.com/free-vector/wine-splash-collection-with-isolated-realistic-images-red-wine-bottles-bunch-grapes-glasses-illustration_6852160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wine-splash-collection-with-isolated-realistic-images-red-wine-bottles-bunch-grapes-glasses-illustration_6852160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vector/wine-splash-collection-with-isolated-realistic-images-red-wine-bottles-bunch-grapes-glasses-illustration_6852160.htm/?utm_source=slidesgo_template&amp;utm_medium=referral-link&amp;utm_campaign=sg_resources&amp;utm_content=freepik" TargetMode="External"/><Relationship Id="rId6" Type="http://schemas.openxmlformats.org/officeDocument/2006/relationships/hyperlink" Target="https://www.freepik.com/free-vector/wine-splash-collection-with-isolated-realistic-images-red-wine-bottles-bunch-grapes-glasses-illustration_6852160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glass-wine-corkscrew-copy-space_5026904.htm/?utm_source=slidesgo_template&amp;utm_medium=referral-link&amp;utm_campaign=sg_resources&amp;utm_content=freepik" TargetMode="External"/><Relationship Id="rId8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"/>
          <p:cNvSpPr txBox="1"/>
          <p:nvPr>
            <p:ph type="title"/>
          </p:nvPr>
        </p:nvSpPr>
        <p:spPr>
          <a:xfrm>
            <a:off x="4415875" y="1421075"/>
            <a:ext cx="4014900" cy="11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148" name="Google Shape;148;p13"/>
          <p:cNvSpPr txBox="1"/>
          <p:nvPr>
            <p:ph idx="2" type="title"/>
          </p:nvPr>
        </p:nvSpPr>
        <p:spPr>
          <a:xfrm>
            <a:off x="2590450" y="1839698"/>
            <a:ext cx="13545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149" name="Google Shape;149;p13"/>
          <p:cNvSpPr txBox="1"/>
          <p:nvPr>
            <p:ph idx="1" type="subTitle"/>
          </p:nvPr>
        </p:nvSpPr>
        <p:spPr>
          <a:xfrm rot="379">
            <a:off x="4415875" y="2498875"/>
            <a:ext cx="27192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descr="A logo of a wine bottle and a glass&#10;&#10;Description automatically generated" id="150" name="Google Shape;15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85470" y="-193964"/>
            <a:ext cx="9734269" cy="5657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"/>
          <p:cNvSpPr/>
          <p:nvPr/>
        </p:nvSpPr>
        <p:spPr>
          <a:xfrm rot="5400000">
            <a:off x="4931311" y="151515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2"/>
          <p:cNvSpPr/>
          <p:nvPr/>
        </p:nvSpPr>
        <p:spPr>
          <a:xfrm rot="5400000">
            <a:off x="1092711" y="151515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2"/>
          <p:cNvSpPr txBox="1"/>
          <p:nvPr>
            <p:ph type="title"/>
          </p:nvPr>
        </p:nvSpPr>
        <p:spPr>
          <a:xfrm>
            <a:off x="2100965" y="1481694"/>
            <a:ext cx="3117187" cy="894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Wine Discovery</a:t>
            </a:r>
            <a:br>
              <a:rPr b="1" i="0" lang="en-US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2"/>
          <p:cNvSpPr txBox="1"/>
          <p:nvPr>
            <p:ph idx="1" type="subTitle"/>
          </p:nvPr>
        </p:nvSpPr>
        <p:spPr>
          <a:xfrm>
            <a:off x="1796591" y="1786062"/>
            <a:ext cx="3152293" cy="21170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0" i="0" lang="en-US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Explore an extensive wine catalog featuring diverse regions, varietals, and price ranges.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0" i="0" lang="en-US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Use search and filter tools to find wines based on your preferences.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0" i="0" lang="en-US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Discover new favorites by reading tasting notes, ratings, and reviews.</a:t>
            </a:r>
            <a:endParaRPr/>
          </a:p>
        </p:txBody>
      </p:sp>
      <p:sp>
        <p:nvSpPr>
          <p:cNvPr id="238" name="Google Shape;238;p22"/>
          <p:cNvSpPr txBox="1"/>
          <p:nvPr>
            <p:ph idx="21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Features for consumers</a:t>
            </a:r>
            <a:endParaRPr/>
          </a:p>
        </p:txBody>
      </p:sp>
      <p:sp>
        <p:nvSpPr>
          <p:cNvPr id="239" name="Google Shape;239;p22"/>
          <p:cNvSpPr txBox="1"/>
          <p:nvPr>
            <p:ph idx="19" type="title"/>
          </p:nvPr>
        </p:nvSpPr>
        <p:spPr>
          <a:xfrm rot="1302">
            <a:off x="1110710" y="1632452"/>
            <a:ext cx="792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240" name="Google Shape;240;p22"/>
          <p:cNvSpPr txBox="1"/>
          <p:nvPr>
            <p:ph idx="18" type="title"/>
          </p:nvPr>
        </p:nvSpPr>
        <p:spPr>
          <a:xfrm rot="2603">
            <a:off x="4949110" y="1632602"/>
            <a:ext cx="7923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02</a:t>
            </a:r>
            <a:endParaRPr/>
          </a:p>
        </p:txBody>
      </p:sp>
      <p:pic>
        <p:nvPicPr>
          <p:cNvPr descr="A logo of a wine bottle and a glass&#10;&#10;Description automatically generated" id="241" name="Google Shape;24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026" y="0"/>
            <a:ext cx="1311797" cy="1106068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" name="Google Shape;242;p22"/>
          <p:cNvSpPr txBox="1"/>
          <p:nvPr/>
        </p:nvSpPr>
        <p:spPr>
          <a:xfrm>
            <a:off x="6066358" y="1848070"/>
            <a:ext cx="3049592" cy="748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"/>
              <a:buNone/>
            </a:pPr>
            <a:r>
              <a:rPr b="1" i="0" lang="en-US" sz="2000" u="none" cap="none" strike="noStrik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Ordering &amp; Delivery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"/>
              <a:buNone/>
            </a:pPr>
            <a:br>
              <a:rPr b="0" i="0" lang="en-US" sz="2000" u="none" cap="none" strike="noStrik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"/>
              <a:buNone/>
            </a:pPr>
            <a:br>
              <a:rPr b="0" i="0" lang="en-US" sz="2000" u="none" cap="none" strike="noStrik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2"/>
          <p:cNvSpPr txBox="1"/>
          <p:nvPr/>
        </p:nvSpPr>
        <p:spPr>
          <a:xfrm>
            <a:off x="5726871" y="1778856"/>
            <a:ext cx="2880360" cy="19930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Place orders directly from the app and choose your preferred delivery or pickup option.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Enjoy seamless ordering and delivery options directly from the app.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Track your orders and receive notifications on delivery status. </a:t>
            </a:r>
            <a:endParaRPr b="0" i="0" sz="1400" u="none" cap="none" strike="noStrike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/>
          <p:nvPr/>
        </p:nvSpPr>
        <p:spPr>
          <a:xfrm rot="5400000">
            <a:off x="1092711" y="151515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3"/>
          <p:cNvSpPr txBox="1"/>
          <p:nvPr>
            <p:ph type="title"/>
          </p:nvPr>
        </p:nvSpPr>
        <p:spPr>
          <a:xfrm>
            <a:off x="1938598" y="1650938"/>
            <a:ext cx="3117187" cy="894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Connect with Wineries (to do )</a:t>
            </a:r>
            <a:br>
              <a:rPr b="1" i="0" lang="en-US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3"/>
          <p:cNvSpPr txBox="1"/>
          <p:nvPr>
            <p:ph idx="1" type="subTitle"/>
          </p:nvPr>
        </p:nvSpPr>
        <p:spPr>
          <a:xfrm>
            <a:off x="1815118" y="1831269"/>
            <a:ext cx="3364145" cy="21170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0" i="0" lang="en-US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Follow your favorite wineries and stay updated on their latest releases and events.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0" i="0" lang="en-US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Engage with winemakers, ask questions, and participate in virtual tastings and events.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0" i="0" lang="en-US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Receive personalized recommendations based on your preferences and purchase history.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/>
            </a:b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3"/>
          <p:cNvSpPr txBox="1"/>
          <p:nvPr>
            <p:ph idx="21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Features for consumers</a:t>
            </a:r>
            <a:endParaRPr/>
          </a:p>
        </p:txBody>
      </p:sp>
      <p:sp>
        <p:nvSpPr>
          <p:cNvPr id="252" name="Google Shape;252;p23"/>
          <p:cNvSpPr txBox="1"/>
          <p:nvPr>
            <p:ph idx="19" type="title"/>
          </p:nvPr>
        </p:nvSpPr>
        <p:spPr>
          <a:xfrm rot="1302">
            <a:off x="1110710" y="1632452"/>
            <a:ext cx="792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03</a:t>
            </a:r>
            <a:endParaRPr/>
          </a:p>
        </p:txBody>
      </p:sp>
      <p:pic>
        <p:nvPicPr>
          <p:cNvPr descr="A logo of a wine bottle and a glass&#10;&#10;Description automatically generated" id="253" name="Google Shape;25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026" y="0"/>
            <a:ext cx="1311797" cy="1106068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 txBox="1"/>
          <p:nvPr>
            <p:ph type="title"/>
          </p:nvPr>
        </p:nvSpPr>
        <p:spPr>
          <a:xfrm>
            <a:off x="2871700" y="1294250"/>
            <a:ext cx="4977000" cy="23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Diagrams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" name="Google Shape;263;p25"/>
          <p:cNvCxnSpPr>
            <a:stCxn id="264" idx="3"/>
          </p:cNvCxnSpPr>
          <p:nvPr/>
        </p:nvCxnSpPr>
        <p:spPr>
          <a:xfrm flipH="1" rot="10800000">
            <a:off x="2675953" y="3192020"/>
            <a:ext cx="1231200" cy="3720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5" name="Google Shape;265;p2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Diagrams</a:t>
            </a:r>
            <a:endParaRPr/>
          </a:p>
        </p:txBody>
      </p:sp>
      <p:grpSp>
        <p:nvGrpSpPr>
          <p:cNvPr id="266" name="Google Shape;266;p25"/>
          <p:cNvGrpSpPr/>
          <p:nvPr/>
        </p:nvGrpSpPr>
        <p:grpSpPr>
          <a:xfrm rot="10800000">
            <a:off x="2903095" y="1421888"/>
            <a:ext cx="7051189" cy="5107486"/>
            <a:chOff x="7189833" y="2022667"/>
            <a:chExt cx="1251159" cy="1192597"/>
          </a:xfrm>
        </p:grpSpPr>
        <p:sp>
          <p:nvSpPr>
            <p:cNvPr id="267" name="Google Shape;267;p25"/>
            <p:cNvSpPr/>
            <p:nvPr/>
          </p:nvSpPr>
          <p:spPr>
            <a:xfrm>
              <a:off x="7474366" y="2461318"/>
              <a:ext cx="682343" cy="220186"/>
            </a:xfrm>
            <a:custGeom>
              <a:rect b="b" l="l" r="r" t="t"/>
              <a:pathLst>
                <a:path extrusionOk="0" h="40494" w="125546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7602697" y="2022667"/>
              <a:ext cx="426517" cy="402424"/>
            </a:xfrm>
            <a:custGeom>
              <a:rect b="b" l="l" r="r" t="t"/>
              <a:pathLst>
                <a:path extrusionOk="0" h="74009" w="78476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7189833" y="2972969"/>
              <a:ext cx="1251159" cy="242295"/>
            </a:xfrm>
            <a:custGeom>
              <a:rect b="b" l="l" r="r" t="t"/>
              <a:pathLst>
                <a:path extrusionOk="0" h="44560" w="230204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7340931" y="2717730"/>
              <a:ext cx="950049" cy="219012"/>
            </a:xfrm>
            <a:custGeom>
              <a:rect b="b" l="l" r="r" t="t"/>
              <a:pathLst>
                <a:path extrusionOk="0" h="40278" w="174802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Google Shape;271;p25"/>
          <p:cNvSpPr txBox="1"/>
          <p:nvPr/>
        </p:nvSpPr>
        <p:spPr>
          <a:xfrm>
            <a:off x="719946" y="3741670"/>
            <a:ext cx="1956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rgbClr val="24242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Jupiter is the biggest planet of them all</a:t>
            </a:r>
            <a:endParaRPr b="0" i="0" sz="14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719956" y="2322513"/>
            <a:ext cx="1956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rgbClr val="24242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Venus is the second planet from the Sun</a:t>
            </a:r>
            <a:endParaRPr b="0" i="0" sz="1400" u="none" cap="none" strike="noStrike">
              <a:solidFill>
                <a:srgbClr val="24242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3" name="Google Shape;273;p25"/>
          <p:cNvSpPr txBox="1"/>
          <p:nvPr/>
        </p:nvSpPr>
        <p:spPr>
          <a:xfrm>
            <a:off x="6468056" y="4027250"/>
            <a:ext cx="1956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rgbClr val="24242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Mercury is the closest planet to the Sun</a:t>
            </a:r>
            <a:endParaRPr b="0" i="0" sz="14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6468056" y="2290404"/>
            <a:ext cx="1956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rgbClr val="24242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Saturn is composed of hydrogen and helium</a:t>
            </a:r>
            <a:endParaRPr b="0" i="0" sz="14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5" name="Google Shape;275;p25"/>
          <p:cNvSpPr txBox="1"/>
          <p:nvPr>
            <p:ph idx="4294967295" type="title"/>
          </p:nvPr>
        </p:nvSpPr>
        <p:spPr>
          <a:xfrm>
            <a:off x="719963" y="1884600"/>
            <a:ext cx="195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-US" sz="2000">
                <a:solidFill>
                  <a:schemeClr val="dk1"/>
                </a:solidFill>
              </a:rPr>
              <a:t>Awareness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64" name="Google Shape;264;p25"/>
          <p:cNvSpPr txBox="1"/>
          <p:nvPr>
            <p:ph idx="4294967295" type="title"/>
          </p:nvPr>
        </p:nvSpPr>
        <p:spPr>
          <a:xfrm>
            <a:off x="719953" y="3300170"/>
            <a:ext cx="195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-US" sz="2000">
                <a:solidFill>
                  <a:schemeClr val="dk1"/>
                </a:solidFill>
              </a:rPr>
              <a:t>Decision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76" name="Google Shape;276;p25"/>
          <p:cNvSpPr txBox="1"/>
          <p:nvPr>
            <p:ph idx="4294967295" type="title"/>
          </p:nvPr>
        </p:nvSpPr>
        <p:spPr>
          <a:xfrm>
            <a:off x="6468056" y="1865554"/>
            <a:ext cx="195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-US" sz="2000">
                <a:solidFill>
                  <a:schemeClr val="dk1"/>
                </a:solidFill>
              </a:rPr>
              <a:t>Interest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77" name="Google Shape;277;p25"/>
          <p:cNvSpPr txBox="1"/>
          <p:nvPr>
            <p:ph idx="4294967295" type="title"/>
          </p:nvPr>
        </p:nvSpPr>
        <p:spPr>
          <a:xfrm>
            <a:off x="6468056" y="3588638"/>
            <a:ext cx="195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-US" sz="2000">
                <a:solidFill>
                  <a:schemeClr val="dk1"/>
                </a:solidFill>
              </a:rPr>
              <a:t>Purchase</a:t>
            </a:r>
            <a:endParaRPr b="1" sz="2000">
              <a:solidFill>
                <a:schemeClr val="dk1"/>
              </a:solidFill>
            </a:endParaRPr>
          </a:p>
        </p:txBody>
      </p:sp>
      <p:cxnSp>
        <p:nvCxnSpPr>
          <p:cNvPr id="278" name="Google Shape;278;p25"/>
          <p:cNvCxnSpPr>
            <a:stCxn id="275" idx="3"/>
          </p:cNvCxnSpPr>
          <p:nvPr/>
        </p:nvCxnSpPr>
        <p:spPr>
          <a:xfrm flipH="1" rot="10800000">
            <a:off x="2675963" y="1801950"/>
            <a:ext cx="457200" cy="3465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9" name="Google Shape;279;p25"/>
          <p:cNvCxnSpPr>
            <a:endCxn id="277" idx="1"/>
          </p:cNvCxnSpPr>
          <p:nvPr/>
        </p:nvCxnSpPr>
        <p:spPr>
          <a:xfrm flipH="1" rot="10800000">
            <a:off x="4810556" y="3852488"/>
            <a:ext cx="1657500" cy="1623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0" name="Google Shape;280;p25"/>
          <p:cNvCxnSpPr>
            <a:endCxn id="276" idx="1"/>
          </p:cNvCxnSpPr>
          <p:nvPr/>
        </p:nvCxnSpPr>
        <p:spPr>
          <a:xfrm flipH="1" rot="10800000">
            <a:off x="5625956" y="2129404"/>
            <a:ext cx="842100" cy="3795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Screenshot 2024-02-18 at 22 39 58" id="281" name="Google Shape;281;p25"/>
          <p:cNvSpPr/>
          <p:nvPr/>
        </p:nvSpPr>
        <p:spPr>
          <a:xfrm>
            <a:off x="3832289" y="2419349"/>
            <a:ext cx="1231201" cy="1231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creenshot 2024-02-18 at 22 39 58" id="282" name="Google Shape;282;p25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20040"/>
            <a:ext cx="9726930" cy="6446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/>
          <p:nvPr>
            <p:ph type="title"/>
          </p:nvPr>
        </p:nvSpPr>
        <p:spPr>
          <a:xfrm>
            <a:off x="2391640" y="1373700"/>
            <a:ext cx="5917970" cy="23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chemeClr val="dk1"/>
                </a:solidFill>
              </a:rPr>
              <a:t>Tools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login screen&#10;&#10;Description automatically generated" id="293" name="Google Shape;29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786" y="488712"/>
            <a:ext cx="1313350" cy="2688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5960" y="892515"/>
            <a:ext cx="3787632" cy="1079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rebase expands to become a unified app platform - Google for Developers" id="295" name="Google Shape;29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61276" y="2994660"/>
            <a:ext cx="3937000" cy="207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Google Shape;296;p27"/>
          <p:cNvCxnSpPr/>
          <p:nvPr/>
        </p:nvCxnSpPr>
        <p:spPr>
          <a:xfrm>
            <a:off x="1803400" y="1325880"/>
            <a:ext cx="1452880" cy="0"/>
          </a:xfrm>
          <a:prstGeom prst="straightConnector1">
            <a:avLst/>
          </a:prstGeom>
          <a:noFill/>
          <a:ln cap="flat" cmpd="sng" w="9525">
            <a:solidFill>
              <a:srgbClr val="702A5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7" name="Google Shape;297;p27"/>
          <p:cNvCxnSpPr/>
          <p:nvPr/>
        </p:nvCxnSpPr>
        <p:spPr>
          <a:xfrm>
            <a:off x="5684520" y="2345580"/>
            <a:ext cx="0" cy="1299210"/>
          </a:xfrm>
          <a:prstGeom prst="straightConnector1">
            <a:avLst/>
          </a:prstGeom>
          <a:noFill/>
          <a:ln cap="flat" cmpd="sng" w="9525">
            <a:solidFill>
              <a:srgbClr val="702A5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8" name="Google Shape;298;p27"/>
          <p:cNvCxnSpPr/>
          <p:nvPr/>
        </p:nvCxnSpPr>
        <p:spPr>
          <a:xfrm rot="10800000">
            <a:off x="5312656" y="2345580"/>
            <a:ext cx="0" cy="1299210"/>
          </a:xfrm>
          <a:prstGeom prst="straightConnector1">
            <a:avLst/>
          </a:prstGeom>
          <a:noFill/>
          <a:ln cap="flat" cmpd="sng" w="9525">
            <a:solidFill>
              <a:srgbClr val="702A5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9" name="Google Shape;299;p27"/>
          <p:cNvCxnSpPr/>
          <p:nvPr/>
        </p:nvCxnSpPr>
        <p:spPr>
          <a:xfrm rot="10800000">
            <a:off x="1803400" y="1626870"/>
            <a:ext cx="1432560" cy="0"/>
          </a:xfrm>
          <a:prstGeom prst="straightConnector1">
            <a:avLst/>
          </a:prstGeom>
          <a:noFill/>
          <a:ln cap="flat" cmpd="sng" w="9525">
            <a:solidFill>
              <a:srgbClr val="702A5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0" name="Google Shape;300;p27"/>
          <p:cNvSpPr txBox="1"/>
          <p:nvPr/>
        </p:nvSpPr>
        <p:spPr>
          <a:xfrm>
            <a:off x="4272770" y="4421996"/>
            <a:ext cx="35298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 Authentication + FireStore db + storage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7"/>
          <p:cNvSpPr txBox="1"/>
          <p:nvPr/>
        </p:nvSpPr>
        <p:spPr>
          <a:xfrm>
            <a:off x="4272770" y="1833086"/>
            <a:ext cx="457090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Framework for building cross-platform mobile applications.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7"/>
          <p:cNvSpPr txBox="1"/>
          <p:nvPr/>
        </p:nvSpPr>
        <p:spPr>
          <a:xfrm>
            <a:off x="516230" y="3245573"/>
            <a:ext cx="10899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8" title="RunningExample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1300" y="1119200"/>
            <a:ext cx="4210050" cy="31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"/>
          <p:cNvSpPr txBox="1"/>
          <p:nvPr>
            <p:ph type="title"/>
          </p:nvPr>
        </p:nvSpPr>
        <p:spPr>
          <a:xfrm>
            <a:off x="1762990" y="1453710"/>
            <a:ext cx="5917970" cy="23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chemeClr val="dk1"/>
                </a:solidFill>
              </a:rPr>
              <a:t>Future Work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What to look for</a:t>
            </a:r>
            <a:endParaRPr/>
          </a:p>
        </p:txBody>
      </p:sp>
      <p:sp>
        <p:nvSpPr>
          <p:cNvPr id="318" name="Google Shape;318;p30"/>
          <p:cNvSpPr txBox="1"/>
          <p:nvPr>
            <p:ph idx="1" type="body"/>
          </p:nvPr>
        </p:nvSpPr>
        <p:spPr>
          <a:xfrm>
            <a:off x="1691550" y="1646068"/>
            <a:ext cx="3764700" cy="28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i="0" lang="en-US" sz="14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UI Improvement and Optimization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i="0" lang="en-US" sz="14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Work and finish features and functionality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i="0" sz="140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i="0" sz="140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logo of a wine bottle and a glass&#10;&#10;Description automatically generated" id="319" name="Google Shape;31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758" y="-43271"/>
            <a:ext cx="1311797" cy="1106068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"/>
          <p:cNvSpPr txBox="1"/>
          <p:nvPr>
            <p:ph idx="6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Our team</a:t>
            </a:r>
            <a:endParaRPr/>
          </a:p>
        </p:txBody>
      </p:sp>
      <p:sp>
        <p:nvSpPr>
          <p:cNvPr id="156" name="Google Shape;156;p14"/>
          <p:cNvSpPr txBox="1"/>
          <p:nvPr>
            <p:ph type="title"/>
          </p:nvPr>
        </p:nvSpPr>
        <p:spPr>
          <a:xfrm>
            <a:off x="345294" y="3118376"/>
            <a:ext cx="2070257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Daniel Schneiderman</a:t>
            </a:r>
            <a:endParaRPr/>
          </a:p>
        </p:txBody>
      </p:sp>
      <p:sp>
        <p:nvSpPr>
          <p:cNvPr id="157" name="Google Shape;157;p14"/>
          <p:cNvSpPr txBox="1"/>
          <p:nvPr>
            <p:ph idx="1" type="subTitle"/>
          </p:nvPr>
        </p:nvSpPr>
        <p:spPr>
          <a:xfrm>
            <a:off x="318428" y="3549302"/>
            <a:ext cx="1911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314790197</a:t>
            </a:r>
            <a:endParaRPr/>
          </a:p>
        </p:txBody>
      </p:sp>
      <p:sp>
        <p:nvSpPr>
          <p:cNvPr id="158" name="Google Shape;158;p14"/>
          <p:cNvSpPr txBox="1"/>
          <p:nvPr>
            <p:ph idx="2" type="title"/>
          </p:nvPr>
        </p:nvSpPr>
        <p:spPr>
          <a:xfrm>
            <a:off x="2532413" y="3160266"/>
            <a:ext cx="1911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Moshe Ofer</a:t>
            </a:r>
            <a:endParaRPr/>
          </a:p>
        </p:txBody>
      </p:sp>
      <p:sp>
        <p:nvSpPr>
          <p:cNvPr id="159" name="Google Shape;159;p14"/>
          <p:cNvSpPr txBox="1"/>
          <p:nvPr>
            <p:ph idx="3" type="subTitle"/>
          </p:nvPr>
        </p:nvSpPr>
        <p:spPr>
          <a:xfrm>
            <a:off x="2473982" y="3537725"/>
            <a:ext cx="1911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1212121212121</a:t>
            </a:r>
            <a:endParaRPr/>
          </a:p>
        </p:txBody>
      </p:sp>
      <p:sp>
        <p:nvSpPr>
          <p:cNvPr id="160" name="Google Shape;160;p14"/>
          <p:cNvSpPr txBox="1"/>
          <p:nvPr>
            <p:ph idx="4" type="title"/>
          </p:nvPr>
        </p:nvSpPr>
        <p:spPr>
          <a:xfrm>
            <a:off x="4758120" y="3243950"/>
            <a:ext cx="2133973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Yehonatan Friedman </a:t>
            </a:r>
            <a:endParaRPr/>
          </a:p>
        </p:txBody>
      </p:sp>
      <p:sp>
        <p:nvSpPr>
          <p:cNvPr id="161" name="Google Shape;161;p14"/>
          <p:cNvSpPr txBox="1"/>
          <p:nvPr>
            <p:ph idx="5" type="subTitle"/>
          </p:nvPr>
        </p:nvSpPr>
        <p:spPr>
          <a:xfrm>
            <a:off x="4936678" y="3537725"/>
            <a:ext cx="1911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207689647</a:t>
            </a:r>
            <a:endParaRPr/>
          </a:p>
        </p:txBody>
      </p:sp>
      <p:sp>
        <p:nvSpPr>
          <p:cNvPr id="162" name="Google Shape;162;p14"/>
          <p:cNvSpPr txBox="1"/>
          <p:nvPr/>
        </p:nvSpPr>
        <p:spPr>
          <a:xfrm>
            <a:off x="6992306" y="3243950"/>
            <a:ext cx="1911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Hagay Kronovich</a:t>
            </a:r>
            <a:endParaRPr b="1" i="0" sz="20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3" name="Google Shape;163;p14"/>
          <p:cNvSpPr txBox="1"/>
          <p:nvPr/>
        </p:nvSpPr>
        <p:spPr>
          <a:xfrm>
            <a:off x="6992306" y="3549302"/>
            <a:ext cx="1911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None/>
            </a:pPr>
            <a:r>
              <a:rPr lang="en-US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318813367</a:t>
            </a:r>
            <a:endParaRPr b="0" i="0" sz="14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descr="A person and person smiling for a picture&#10;&#10;Description automatically generated" id="164" name="Google Shape;164;p14"/>
          <p:cNvPicPr preferRelativeResize="0"/>
          <p:nvPr/>
        </p:nvPicPr>
        <p:blipFill rotWithShape="1">
          <a:blip r:embed="rId3">
            <a:alphaModFix/>
          </a:blip>
          <a:srcRect b="50300" l="18060" r="31049" t="0"/>
          <a:stretch/>
        </p:blipFill>
        <p:spPr>
          <a:xfrm>
            <a:off x="6992306" y="1287919"/>
            <a:ext cx="1862369" cy="18188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5" name="Google Shape;165;p14"/>
          <p:cNvPicPr preferRelativeResize="0"/>
          <p:nvPr/>
        </p:nvPicPr>
        <p:blipFill rotWithShape="1">
          <a:blip r:embed="rId4">
            <a:alphaModFix/>
          </a:blip>
          <a:srcRect b="33691" l="-5110" r="5110" t="-1700"/>
          <a:stretch/>
        </p:blipFill>
        <p:spPr>
          <a:xfrm>
            <a:off x="4888033" y="1287177"/>
            <a:ext cx="1787700" cy="1823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6" name="Google Shape;166;p14"/>
          <p:cNvPicPr preferRelativeResize="0"/>
          <p:nvPr/>
        </p:nvPicPr>
        <p:blipFill rotWithShape="1">
          <a:blip r:embed="rId5">
            <a:alphaModFix/>
          </a:blip>
          <a:srcRect b="50000" l="38870" r="17167" t="6821"/>
          <a:stretch/>
        </p:blipFill>
        <p:spPr>
          <a:xfrm>
            <a:off x="2532413" y="1235858"/>
            <a:ext cx="1911900" cy="187487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7" name="Google Shape;167;p14"/>
          <p:cNvPicPr preferRelativeResize="0"/>
          <p:nvPr/>
        </p:nvPicPr>
        <p:blipFill rotWithShape="1">
          <a:blip r:embed="rId6">
            <a:alphaModFix/>
          </a:blip>
          <a:srcRect b="60310" l="36346" r="19537" t="21469"/>
          <a:stretch/>
        </p:blipFill>
        <p:spPr>
          <a:xfrm>
            <a:off x="431129" y="1203815"/>
            <a:ext cx="2042853" cy="1874874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logo of a wine bottle and a glass&#10;&#10;Description automatically generated" id="168" name="Google Shape;168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25668" y="-83706"/>
            <a:ext cx="1311797" cy="1106068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Contributions</a:t>
            </a:r>
            <a:endParaRPr/>
          </a:p>
        </p:txBody>
      </p:sp>
      <p:graphicFrame>
        <p:nvGraphicFramePr>
          <p:cNvPr id="174" name="Google Shape;174;p15"/>
          <p:cNvGraphicFramePr/>
          <p:nvPr/>
        </p:nvGraphicFramePr>
        <p:xfrm>
          <a:off x="713225" y="18379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{A09BDDDA-BF81-4D36-8997-8DD97E9B8DD9}</a:tableStyleId>
              </a:tblPr>
              <a:tblGrid>
                <a:gridCol w="2144450"/>
                <a:gridCol w="5038700"/>
              </a:tblGrid>
              <a:tr h="562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Yehonatan</a:t>
                      </a:r>
                      <a:endParaRPr b="1" sz="1100" u="none" cap="none" strike="noStrike"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Business pages </a:t>
                      </a:r>
                      <a:endParaRPr sz="1100" u="none" cap="none" strike="noStrike"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562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Hagay </a:t>
                      </a:r>
                      <a:endParaRPr b="1" sz="1100" u="none" cap="none" strike="noStrike"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Customer pages</a:t>
                      </a:r>
                      <a:endParaRPr sz="1100" u="none" cap="none" strike="noStrike"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562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Moshe</a:t>
                      </a:r>
                      <a:endParaRPr b="1" sz="1100" u="none" cap="none" strike="noStrike"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Interface the app to Firebase, login page </a:t>
                      </a:r>
                      <a:endParaRPr sz="1100" u="none" cap="none" strike="noStrike"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562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Daniel</a:t>
                      </a:r>
                      <a:endParaRPr b="1" sz="1100" u="none" cap="none" strike="noStrike"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Guarding the border of Israel (:  </a:t>
                      </a:r>
                      <a:endParaRPr sz="800" u="none" cap="none" strike="noStrike"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Plan the system and functionality, interface the app to firebase storage for images. 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175" name="Google Shape;175;p15"/>
          <p:cNvSpPr txBox="1"/>
          <p:nvPr/>
        </p:nvSpPr>
        <p:spPr>
          <a:xfrm>
            <a:off x="653498" y="1166368"/>
            <a:ext cx="77040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BarrelSnap wouldn’t be as it is, if not for the great team members and the contributions of each one. </a:t>
            </a:r>
            <a:endParaRPr/>
          </a:p>
        </p:txBody>
      </p:sp>
      <p:pic>
        <p:nvPicPr>
          <p:cNvPr descr="A logo of a wine bottle and a glass&#10;&#10;Description automatically generated" id="176" name="Google Shape;17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594" y="-61209"/>
            <a:ext cx="1311797" cy="1106068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/>
          <p:nvPr>
            <p:ph type="title"/>
          </p:nvPr>
        </p:nvSpPr>
        <p:spPr>
          <a:xfrm>
            <a:off x="2277340" y="1373700"/>
            <a:ext cx="4977000" cy="23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About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"/>
          <p:cNvSpPr txBox="1"/>
          <p:nvPr>
            <p:ph type="title"/>
          </p:nvPr>
        </p:nvSpPr>
        <p:spPr>
          <a:xfrm>
            <a:off x="3872441" y="766405"/>
            <a:ext cx="41148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br>
              <a:rPr lang="en-US"/>
            </a:br>
            <a:r>
              <a:rPr lang="en-US"/>
              <a:t> </a:t>
            </a:r>
            <a:endParaRPr/>
          </a:p>
        </p:txBody>
      </p:sp>
      <p:sp>
        <p:nvSpPr>
          <p:cNvPr id="187" name="Google Shape;187;p17"/>
          <p:cNvSpPr txBox="1"/>
          <p:nvPr>
            <p:ph idx="1" type="subTitle"/>
          </p:nvPr>
        </p:nvSpPr>
        <p:spPr>
          <a:xfrm>
            <a:off x="3872441" y="1262021"/>
            <a:ext cx="3797086" cy="26356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BarrelSnap is a revolutionary mobile application designed to empower wineries and connect them directly with wine lovers who crave unique vintages. We offer a one-stop solution for wineries to seamlessly manage their barrels, from tracking inventory and monitoring aging to scheduling tasks and connecting with potential buyers. For consumers, BarrelSnap opens doors to a curated selection of exceptional wines crafted by passionate winemakers who utilize our barrel management tools</a:t>
            </a:r>
            <a:endParaRPr/>
          </a:p>
        </p:txBody>
      </p:sp>
      <p:grpSp>
        <p:nvGrpSpPr>
          <p:cNvPr id="188" name="Google Shape;188;p17"/>
          <p:cNvGrpSpPr/>
          <p:nvPr/>
        </p:nvGrpSpPr>
        <p:grpSpPr>
          <a:xfrm rot="-5400000">
            <a:off x="2057721" y="2418462"/>
            <a:ext cx="2549455" cy="236575"/>
            <a:chOff x="7599725" y="1403925"/>
            <a:chExt cx="2549455" cy="236575"/>
          </a:xfrm>
        </p:grpSpPr>
        <p:cxnSp>
          <p:nvCxnSpPr>
            <p:cNvPr id="189" name="Google Shape;189;p17"/>
            <p:cNvCxnSpPr/>
            <p:nvPr/>
          </p:nvCxnSpPr>
          <p:spPr>
            <a:xfrm>
              <a:off x="8257980" y="1403925"/>
              <a:ext cx="18912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0" name="Google Shape;190;p17"/>
            <p:cNvCxnSpPr/>
            <p:nvPr/>
          </p:nvCxnSpPr>
          <p:spPr>
            <a:xfrm>
              <a:off x="7605450" y="1640500"/>
              <a:ext cx="2510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1" name="Google Shape;191;p17"/>
            <p:cNvCxnSpPr/>
            <p:nvPr/>
          </p:nvCxnSpPr>
          <p:spPr>
            <a:xfrm>
              <a:off x="7599725" y="1403925"/>
              <a:ext cx="5418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pic>
        <p:nvPicPr>
          <p:cNvPr descr="A logo of a wine bottle and a glass&#10;&#10;Description automatically generated" id="192" name="Google Shape;19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577" y="1628174"/>
            <a:ext cx="2624009" cy="1525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Why BarrelSnap</a:t>
            </a:r>
            <a:endParaRPr/>
          </a:p>
        </p:txBody>
      </p:sp>
      <p:sp>
        <p:nvSpPr>
          <p:cNvPr id="198" name="Google Shape;198;p18"/>
          <p:cNvSpPr txBox="1"/>
          <p:nvPr>
            <p:ph idx="1" type="body"/>
          </p:nvPr>
        </p:nvSpPr>
        <p:spPr>
          <a:xfrm>
            <a:off x="713225" y="1633211"/>
            <a:ext cx="3764700" cy="28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For Wineries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Save time and resources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Reach new costomers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>
              <a:solidFill>
                <a:schemeClr val="hlink"/>
              </a:solidFill>
              <a:uFill>
                <a:noFill/>
              </a:uFill>
              <a:hlinkClick r:id="rId4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Build brand loyalty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>
              <a:solidFill>
                <a:schemeClr val="hlink"/>
              </a:solidFill>
              <a:uFill>
                <a:noFill/>
              </a:uFill>
              <a:hlinkClick r:id="rId6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2"/>
                </a:solidFill>
              </a:rPr>
              <a:t>Streamline operations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99" name="Google Shape;199;p18"/>
          <p:cNvSpPr txBox="1"/>
          <p:nvPr>
            <p:ph idx="2" type="body"/>
          </p:nvPr>
        </p:nvSpPr>
        <p:spPr>
          <a:xfrm>
            <a:off x="4666075" y="1633211"/>
            <a:ext cx="3764700" cy="28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For Consumers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i="0" lang="en-US" sz="14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Discover exceptional wines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i="0" lang="en-US" sz="14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Support</a:t>
            </a:r>
            <a:r>
              <a:rPr i="0" lang="en-US" sz="28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0" lang="en-US" sz="14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independent producers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>
              <a:solidFill>
                <a:schemeClr val="hlink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  <a:hlinkClick r:id="rId7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i="0" lang="en-US" sz="14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Find your perfect bottle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i="0" sz="140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i="0" lang="en-US" sz="14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Connect with the makers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i="0" sz="140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i="0" lang="en-US" sz="14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Convenient ordering</a:t>
            </a:r>
            <a:endParaRPr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descr="A logo of a wine bottle and a glass&#10;&#10;Description automatically generated" id="200" name="Google Shape;200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2758" y="-43271"/>
            <a:ext cx="1311797" cy="1106068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"/>
          <p:cNvSpPr txBox="1"/>
          <p:nvPr>
            <p:ph type="title"/>
          </p:nvPr>
        </p:nvSpPr>
        <p:spPr>
          <a:xfrm>
            <a:off x="2871700" y="1294250"/>
            <a:ext cx="4977000" cy="23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Features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/>
          <p:nvPr/>
        </p:nvSpPr>
        <p:spPr>
          <a:xfrm rot="5400000">
            <a:off x="4931311" y="151515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0"/>
          <p:cNvSpPr/>
          <p:nvPr/>
        </p:nvSpPr>
        <p:spPr>
          <a:xfrm rot="5400000">
            <a:off x="1092711" y="151515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0"/>
          <p:cNvSpPr txBox="1"/>
          <p:nvPr>
            <p:ph type="title"/>
          </p:nvPr>
        </p:nvSpPr>
        <p:spPr>
          <a:xfrm>
            <a:off x="1938286" y="1329528"/>
            <a:ext cx="3117187" cy="894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Barrel Managemen</a:t>
            </a:r>
            <a:r>
              <a:rPr lang="en-US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t (to do) </a:t>
            </a:r>
            <a:br>
              <a:rPr b="0" i="0" lang="en-US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0"/>
          <p:cNvSpPr txBox="1"/>
          <p:nvPr>
            <p:ph idx="1" type="subTitle"/>
          </p:nvPr>
        </p:nvSpPr>
        <p:spPr>
          <a:xfrm>
            <a:off x="1691640" y="1778856"/>
            <a:ext cx="2880360" cy="21170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0" i="0" lang="en-US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Track inventory, monitor aging conditions, and schedule tasks all in one place.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0" i="0" lang="en-US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Receive timely alerts for key activities like topping and racking.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0" i="0" lang="en-US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Generate reports to gain insights into your barrel data.</a:t>
            </a:r>
            <a:endParaRPr/>
          </a:p>
        </p:txBody>
      </p:sp>
      <p:sp>
        <p:nvSpPr>
          <p:cNvPr id="214" name="Google Shape;214;p20"/>
          <p:cNvSpPr txBox="1"/>
          <p:nvPr>
            <p:ph idx="21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Features for wineries</a:t>
            </a:r>
            <a:endParaRPr/>
          </a:p>
        </p:txBody>
      </p:sp>
      <p:sp>
        <p:nvSpPr>
          <p:cNvPr id="215" name="Google Shape;215;p20"/>
          <p:cNvSpPr txBox="1"/>
          <p:nvPr>
            <p:ph idx="19" type="title"/>
          </p:nvPr>
        </p:nvSpPr>
        <p:spPr>
          <a:xfrm rot="1302">
            <a:off x="1110710" y="1632452"/>
            <a:ext cx="792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216" name="Google Shape;216;p20"/>
          <p:cNvSpPr txBox="1"/>
          <p:nvPr>
            <p:ph idx="18" type="title"/>
          </p:nvPr>
        </p:nvSpPr>
        <p:spPr>
          <a:xfrm rot="2603">
            <a:off x="4949110" y="1632602"/>
            <a:ext cx="7923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02</a:t>
            </a:r>
            <a:endParaRPr/>
          </a:p>
        </p:txBody>
      </p:sp>
      <p:pic>
        <p:nvPicPr>
          <p:cNvPr descr="A logo of a wine bottle and a glass&#10;&#10;Description automatically generated" id="217" name="Google Shape;21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026" y="0"/>
            <a:ext cx="1311797" cy="1106068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8" name="Google Shape;218;p20"/>
          <p:cNvSpPr txBox="1"/>
          <p:nvPr/>
        </p:nvSpPr>
        <p:spPr>
          <a:xfrm>
            <a:off x="5892344" y="1781864"/>
            <a:ext cx="2934133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"/>
              <a:buNone/>
            </a:pPr>
            <a:r>
              <a:rPr b="1" i="0" lang="en-US" sz="2000" u="none" cap="none" strike="noStrik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Business Dashboard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"/>
              <a:buNone/>
            </a:pPr>
            <a:br>
              <a:rPr b="0" i="0" lang="en-US" sz="2000" u="none" cap="none" strike="noStrik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0"/>
          <p:cNvSpPr txBox="1"/>
          <p:nvPr/>
        </p:nvSpPr>
        <p:spPr>
          <a:xfrm>
            <a:off x="5726871" y="1778856"/>
            <a:ext cx="2880360" cy="19930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Manage your wine inventory, track sales, and update your profile information.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Add new wines, update listings, and remove items as needed.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View and manage incoming orders from clients.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None/>
            </a:pPr>
            <a:r>
              <a:t/>
            </a:r>
            <a:endParaRPr b="0" i="0" sz="1400" u="none" cap="none" strike="noStrike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/>
          <p:nvPr/>
        </p:nvSpPr>
        <p:spPr>
          <a:xfrm rot="5400000">
            <a:off x="1092711" y="151515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1"/>
          <p:cNvSpPr txBox="1"/>
          <p:nvPr>
            <p:ph type="title"/>
          </p:nvPr>
        </p:nvSpPr>
        <p:spPr>
          <a:xfrm>
            <a:off x="1938286" y="1199547"/>
            <a:ext cx="3117187" cy="894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0" lang="en-US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Direct-to-Consumer Sales  (to do) </a:t>
            </a:r>
            <a:br>
              <a:rPr b="0" i="0" lang="en-US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1"/>
          <p:cNvSpPr txBox="1"/>
          <p:nvPr>
            <p:ph idx="1" type="subTitle"/>
          </p:nvPr>
        </p:nvSpPr>
        <p:spPr>
          <a:xfrm>
            <a:off x="1805939" y="1826912"/>
            <a:ext cx="3117187" cy="21170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0" i="0" lang="en-US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Showcase your wines and tell your story to a wider audience.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0" i="0" lang="en-US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Interact with potential buyers in real-time and answer their questions.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0" i="0" lang="en-US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Process orders efficiently and communicate updates directly with clients.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/>
            </a:b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1"/>
          <p:cNvSpPr txBox="1"/>
          <p:nvPr>
            <p:ph idx="21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Features for wineries</a:t>
            </a:r>
            <a:endParaRPr/>
          </a:p>
        </p:txBody>
      </p:sp>
      <p:sp>
        <p:nvSpPr>
          <p:cNvPr id="228" name="Google Shape;228;p21"/>
          <p:cNvSpPr txBox="1"/>
          <p:nvPr>
            <p:ph idx="19" type="title"/>
          </p:nvPr>
        </p:nvSpPr>
        <p:spPr>
          <a:xfrm rot="1302">
            <a:off x="1110710" y="1632452"/>
            <a:ext cx="792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03</a:t>
            </a:r>
            <a:endParaRPr/>
          </a:p>
        </p:txBody>
      </p:sp>
      <p:pic>
        <p:nvPicPr>
          <p:cNvPr descr="A logo of a wine bottle and a glass&#10;&#10;Description automatically generated" id="229" name="Google Shape;22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026" y="0"/>
            <a:ext cx="1311797" cy="1106068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inery MK Plan to Celebrate National Pinot Noir Day by Slidesgo">
  <a:themeElements>
    <a:clrScheme name="Simple Light">
      <a:dk1>
        <a:srgbClr val="722E5F"/>
      </a:dk1>
      <a:lt1>
        <a:srgbClr val="BC4DA2"/>
      </a:lt1>
      <a:dk2>
        <a:srgbClr val="383838"/>
      </a:dk2>
      <a:lt2>
        <a:srgbClr val="5B5B5B"/>
      </a:lt2>
      <a:accent1>
        <a:srgbClr val="F4F4F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